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304" r:id="rId7"/>
    <p:sldId id="261" r:id="rId8"/>
    <p:sldId id="262" r:id="rId9"/>
    <p:sldId id="263" r:id="rId10"/>
    <p:sldId id="264" r:id="rId11"/>
    <p:sldId id="305" r:id="rId12"/>
    <p:sldId id="288" r:id="rId13"/>
    <p:sldId id="289" r:id="rId14"/>
    <p:sldId id="286" r:id="rId15"/>
    <p:sldId id="287" r:id="rId16"/>
    <p:sldId id="292" r:id="rId17"/>
    <p:sldId id="294" r:id="rId18"/>
    <p:sldId id="295" r:id="rId19"/>
    <p:sldId id="303" r:id="rId20"/>
    <p:sldId id="302" r:id="rId2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/>
    <p:restoredTop sz="94703"/>
  </p:normalViewPr>
  <p:slideViewPr>
    <p:cSldViewPr>
      <p:cViewPr varScale="1">
        <p:scale>
          <a:sx n="128" d="100"/>
          <a:sy n="128" d="100"/>
        </p:scale>
        <p:origin x="78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99358-CD03-5C40-B4D1-1BB43E1104D0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A40F0-1837-A441-BAAB-C659568B9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40F0-1837-A441-BAAB-C659568B91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8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40F0-1837-A441-BAAB-C659568B91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2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40F0-1837-A441-BAAB-C659568B91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0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40F0-1837-A441-BAAB-C659568B91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6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7340" y="124206"/>
            <a:ext cx="3335020" cy="5405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9292" y="1354328"/>
            <a:ext cx="3110865" cy="4415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820419"/>
          </a:xfrm>
          <a:custGeom>
            <a:avLst/>
            <a:gdLst/>
            <a:ahLst/>
            <a:cxnLst/>
            <a:rect l="l" t="t" r="r" b="b"/>
            <a:pathLst>
              <a:path w="12192000" h="820419">
                <a:moveTo>
                  <a:pt x="12192000" y="0"/>
                </a:moveTo>
                <a:lnTo>
                  <a:pt x="0" y="0"/>
                </a:lnTo>
                <a:lnTo>
                  <a:pt x="0" y="819912"/>
                </a:lnTo>
                <a:lnTo>
                  <a:pt x="12192000" y="819912"/>
                </a:lnTo>
                <a:lnTo>
                  <a:pt x="12192000" y="0"/>
                </a:lnTo>
                <a:close/>
              </a:path>
            </a:pathLst>
          </a:custGeom>
          <a:solidFill>
            <a:srgbClr val="D4D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2793" y="89357"/>
            <a:ext cx="8259038" cy="6043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5109" y="1066038"/>
            <a:ext cx="11134623" cy="4976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7354" y="2311921"/>
            <a:ext cx="8797290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/>
            <a:r>
              <a:rPr lang="en-I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AI-Enhanced RAG System for Automated University Course Content Generation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192779" y="5105400"/>
            <a:ext cx="5806441" cy="45719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1"/>
                </a:lnTo>
                <a:lnTo>
                  <a:pt x="4754880" y="27431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34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65" dirty="0"/>
              <a:t> </a:t>
            </a:r>
            <a:r>
              <a:rPr spc="-10" dirty="0"/>
              <a:t>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E14C0B-847C-D590-C45B-F854E33A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3" y="1009593"/>
            <a:ext cx="3505200" cy="56261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67D4F1D-83CF-B0FD-E805-5459849ACFE7}"/>
              </a:ext>
            </a:extLst>
          </p:cNvPr>
          <p:cNvGrpSpPr/>
          <p:nvPr/>
        </p:nvGrpSpPr>
        <p:grpSpPr>
          <a:xfrm>
            <a:off x="381301" y="1600200"/>
            <a:ext cx="7902022" cy="4444887"/>
            <a:chOff x="486832" y="1920314"/>
            <a:chExt cx="7247468" cy="40767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F48E7-092B-54F7-2090-30E8C823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32" y="1920314"/>
              <a:ext cx="7247468" cy="4076700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3962822-BDEC-9B38-797D-31CF76E3E2F7}"/>
                </a:ext>
              </a:extLst>
            </p:cNvPr>
            <p:cNvSpPr/>
            <p:nvPr/>
          </p:nvSpPr>
          <p:spPr>
            <a:xfrm>
              <a:off x="3733800" y="2730500"/>
              <a:ext cx="899411" cy="762000"/>
            </a:xfrm>
            <a:prstGeom prst="round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Google Gemini icon in SVG, PNG formats">
              <a:extLst>
                <a:ext uri="{FF2B5EF4-FFF2-40B4-BE49-F238E27FC236}">
                  <a16:creationId xmlns:a16="http://schemas.microsoft.com/office/drawing/2014/main" id="{E075DAEE-4144-F9B4-EF2E-8456C4FD6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205" y="2616200"/>
              <a:ext cx="99060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7D4F1D-83CF-B0FD-E805-5459849ACFE7}"/>
              </a:ext>
            </a:extLst>
          </p:cNvPr>
          <p:cNvGrpSpPr/>
          <p:nvPr/>
        </p:nvGrpSpPr>
        <p:grpSpPr>
          <a:xfrm>
            <a:off x="0" y="0"/>
            <a:ext cx="12178748" cy="6830307"/>
            <a:chOff x="486832" y="1920314"/>
            <a:chExt cx="7247468" cy="40767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F48E7-092B-54F7-2090-30E8C823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32" y="1920314"/>
              <a:ext cx="7247468" cy="4076700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3962822-BDEC-9B38-797D-31CF76E3E2F7}"/>
                </a:ext>
              </a:extLst>
            </p:cNvPr>
            <p:cNvSpPr/>
            <p:nvPr/>
          </p:nvSpPr>
          <p:spPr>
            <a:xfrm>
              <a:off x="3733800" y="2730500"/>
              <a:ext cx="899411" cy="762000"/>
            </a:xfrm>
            <a:prstGeom prst="round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Google Gemini icon in SVG, PNG formats">
              <a:extLst>
                <a:ext uri="{FF2B5EF4-FFF2-40B4-BE49-F238E27FC236}">
                  <a16:creationId xmlns:a16="http://schemas.microsoft.com/office/drawing/2014/main" id="{E075DAEE-4144-F9B4-EF2E-8456C4FD6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205" y="2616200"/>
              <a:ext cx="99060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679CACA-AAD7-F3E6-972F-B7687655B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761" y="-891298"/>
            <a:ext cx="8259038" cy="6043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4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34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/>
              <a:t>Model </a:t>
            </a:r>
            <a:r>
              <a:rPr spc="-10" dirty="0"/>
              <a:t>Building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1000" y="1143000"/>
            <a:ext cx="11391900" cy="5527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>
                <a:latin typeface="Calibri"/>
                <a:cs typeface="Calibri"/>
              </a:rPr>
              <a:t> Lang Chain Framework</a:t>
            </a:r>
            <a:endParaRPr sz="2400" dirty="0">
              <a:latin typeface="Calibri"/>
              <a:cs typeface="Calibri"/>
            </a:endParaRPr>
          </a:p>
          <a:p>
            <a:pPr marL="241300" lvl="3" indent="-228600">
              <a:spcBef>
                <a:spcPts val="2160"/>
              </a:spcBef>
              <a:buAutoNum type="arabicPeriod"/>
              <a:tabLst>
                <a:tab pos="241300" algn="l"/>
              </a:tabLst>
            </a:pPr>
            <a:r>
              <a:rPr b="1" dirty="0">
                <a:latin typeface="Calibri"/>
                <a:cs typeface="Calibri"/>
              </a:rPr>
              <a:t>Select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Models:</a:t>
            </a:r>
            <a:endParaRPr dirty="0">
              <a:latin typeface="Calibri"/>
              <a:cs typeface="Calibri"/>
            </a:endParaRPr>
          </a:p>
          <a:p>
            <a:pPr marL="756285" lvl="4" indent="-287020">
              <a:spcBef>
                <a:spcPts val="2160"/>
              </a:spcBef>
              <a:buFont typeface="Arial MT"/>
              <a:buChar char="•"/>
              <a:tabLst>
                <a:tab pos="756285" algn="l"/>
              </a:tabLst>
            </a:pPr>
            <a:r>
              <a:rPr dirty="0">
                <a:latin typeface="Calibri"/>
                <a:cs typeface="Calibri"/>
              </a:rPr>
              <a:t>2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being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utilized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project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which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lang="en-US" b="1" spc="5" dirty="0">
                <a:latin typeface="Calibri"/>
                <a:cs typeface="Calibri"/>
              </a:rPr>
              <a:t>Gemin-1.5-pro / Gemini-1.5-flash </a:t>
            </a:r>
            <a:r>
              <a:rPr dirty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and</a:t>
            </a:r>
            <a:endParaRPr dirty="0">
              <a:latin typeface="Calibri"/>
              <a:cs typeface="Calibri"/>
            </a:endParaRPr>
          </a:p>
          <a:p>
            <a:pPr marL="756285" lvl="3"/>
            <a:r>
              <a:rPr lang="en-IN" b="1" spc="5" dirty="0">
                <a:latin typeface="Calibri"/>
                <a:cs typeface="Calibri"/>
              </a:rPr>
              <a:t>embedding-004 </a:t>
            </a:r>
            <a:r>
              <a:rPr spc="-10" dirty="0">
                <a:latin typeface="Calibri"/>
                <a:cs typeface="Calibri"/>
              </a:rPr>
              <a:t>Model.</a:t>
            </a:r>
            <a:endParaRPr dirty="0">
              <a:latin typeface="Calibri"/>
              <a:cs typeface="Calibri"/>
            </a:endParaRPr>
          </a:p>
          <a:p>
            <a:pPr marL="241300" lvl="3" indent="-228600">
              <a:lnSpc>
                <a:spcPct val="150000"/>
              </a:lnSpc>
              <a:spcBef>
                <a:spcPts val="2160"/>
              </a:spcBef>
              <a:buAutoNum type="arabicPeriod" startAt="2"/>
              <a:tabLst>
                <a:tab pos="241300" algn="l"/>
              </a:tabLst>
            </a:pPr>
            <a:r>
              <a:rPr lang="en-US" b="1" spc="-10" dirty="0">
                <a:latin typeface="Calibri"/>
                <a:cs typeface="Calibri"/>
              </a:rPr>
              <a:t> Retrieval &amp; Augmented with </a:t>
            </a:r>
            <a:r>
              <a:rPr b="1" spc="-10" dirty="0">
                <a:latin typeface="Calibri"/>
                <a:cs typeface="Calibri"/>
              </a:rPr>
              <a:t>Models:</a:t>
            </a:r>
            <a:endParaRPr lang="en-US" b="1" spc="-10" dirty="0">
              <a:latin typeface="Calibri"/>
              <a:cs typeface="Calibri"/>
            </a:endParaRPr>
          </a:p>
          <a:p>
            <a:pPr marL="756285" lvl="4" indent="-287020">
              <a:lnSpc>
                <a:spcPct val="150000"/>
              </a:lnSpc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Gather domain-specific academic data.</a:t>
            </a:r>
          </a:p>
          <a:p>
            <a:pPr marL="756285" lvl="4" indent="-287020">
              <a:lnSpc>
                <a:spcPct val="150000"/>
              </a:lnSpc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Generate responses from domain-specific PDFs.</a:t>
            </a:r>
          </a:p>
          <a:p>
            <a:pPr marL="756285" lvl="4" indent="-287020">
              <a:lnSpc>
                <a:spcPct val="150000"/>
              </a:lnSpc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Estimate response quality.</a:t>
            </a:r>
          </a:p>
          <a:p>
            <a:pPr lvl="3">
              <a:lnSpc>
                <a:spcPct val="150000"/>
              </a:lnSpc>
            </a:pPr>
            <a:r>
              <a:rPr lang="en-IN" b="1" spc="-10" dirty="0">
                <a:latin typeface="Calibri"/>
                <a:cs typeface="Calibri"/>
              </a:rPr>
              <a:t>3. Integration:</a:t>
            </a:r>
          </a:p>
          <a:p>
            <a:pPr marL="756285" lvl="4" indent="-287020">
              <a:lnSpc>
                <a:spcPct val="150000"/>
              </a:lnSpc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Utilize the Lang-Chain framework for the RAG system.</a:t>
            </a:r>
          </a:p>
          <a:p>
            <a:pPr marL="756285" lvl="4" indent="-287020">
              <a:lnSpc>
                <a:spcPct val="150000"/>
              </a:lnSpc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Access prompt techniques via prompt_techniques.py file using Gemini API models.</a:t>
            </a:r>
          </a:p>
          <a:p>
            <a:pPr marL="241300" indent="-228600">
              <a:spcBef>
                <a:spcPts val="2160"/>
              </a:spcBef>
              <a:buAutoNum type="arabicPeriod" startAt="2"/>
              <a:tabLst>
                <a:tab pos="241300" algn="l"/>
              </a:tabLst>
            </a:pPr>
            <a:endParaRPr lang="en-US" sz="1800" b="1" spc="-1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34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/>
              <a:t>Model </a:t>
            </a:r>
            <a:r>
              <a:rPr spc="-10" dirty="0"/>
              <a:t>Building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3255" y="1318082"/>
            <a:ext cx="11115345" cy="2462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50000"/>
              </a:lnSpc>
              <a:spcBef>
                <a:spcPts val="2165"/>
              </a:spcBef>
              <a:buAutoNum type="arabicPeriod" startAt="3"/>
              <a:tabLst>
                <a:tab pos="240665" algn="l"/>
              </a:tabLst>
            </a:pPr>
            <a:r>
              <a:rPr sz="1800" b="1" dirty="0">
                <a:latin typeface="Calibri"/>
                <a:cs typeface="Calibri"/>
              </a:rPr>
              <a:t>Generate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lang="en-US" sz="1800" b="1" spc="-10" dirty="0">
                <a:latin typeface="Calibri"/>
                <a:cs typeface="Calibri"/>
              </a:rPr>
              <a:t>Response</a:t>
            </a:r>
            <a:r>
              <a:rPr sz="1800" b="1" spc="-10" dirty="0">
                <a:latin typeface="Calibri"/>
                <a:cs typeface="Calibri"/>
              </a:rPr>
              <a:t>:</a:t>
            </a:r>
            <a:endParaRPr lang="en-US" b="1" spc="-10" dirty="0">
              <a:latin typeface="Calibri"/>
              <a:cs typeface="Calibri"/>
            </a:endParaRPr>
          </a:p>
          <a:p>
            <a:pPr marL="756285" indent="-287020">
              <a:lnSpc>
                <a:spcPct val="150000"/>
              </a:lnSpc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The models generate responses based on prompt instructions outlined in the </a:t>
            </a:r>
            <a:r>
              <a:rPr lang="en-IN" b="1" dirty="0">
                <a:latin typeface="Calibri"/>
                <a:cs typeface="Calibri"/>
              </a:rPr>
              <a:t>prompt </a:t>
            </a:r>
            <a:r>
              <a:rPr lang="en-IN" b="1" dirty="0" err="1">
                <a:latin typeface="Calibri"/>
                <a:cs typeface="Calibri"/>
              </a:rPr>
              <a:t>techniques.py</a:t>
            </a:r>
            <a:r>
              <a:rPr lang="en-IN" b="1" dirty="0">
                <a:latin typeface="Calibri"/>
                <a:cs typeface="Calibri"/>
              </a:rPr>
              <a:t>' </a:t>
            </a:r>
            <a:r>
              <a:rPr lang="en-IN" dirty="0">
                <a:latin typeface="Calibri"/>
                <a:cs typeface="Calibri"/>
              </a:rPr>
              <a:t>file.</a:t>
            </a:r>
          </a:p>
          <a:p>
            <a:pPr marL="756285" lvl="1" indent="-287020">
              <a:lnSpc>
                <a:spcPct val="150000"/>
              </a:lnSpc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For each query, the generated content is aligned with predefined guidelines and optimized for accuracy using the fine-tuned prompt techniques.</a:t>
            </a:r>
          </a:p>
          <a:p>
            <a:pPr marL="756285" lvl="1" indent="-287020">
              <a:lnSpc>
                <a:spcPct val="150000"/>
              </a:lnSpc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For each generated output, the relevance and precision of the content are assessed against a validation set to ensure high-quality results. </a:t>
            </a:r>
            <a:endParaRPr lang="en-US" b="1" spc="-1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793" y="89357"/>
            <a:ext cx="8259038" cy="567514"/>
          </a:xfrm>
          <a:prstGeom prst="rect">
            <a:avLst/>
          </a:prstGeom>
        </p:spPr>
        <p:txBody>
          <a:bodyPr vert="horz" wrap="square" lIns="0" tIns="7434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Prompt Templates (Techniques)</a:t>
            </a:r>
            <a:endParaRPr spc="-1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B55208-098E-6104-15A2-C86FDFFC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9" y="838200"/>
            <a:ext cx="12195629" cy="6518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07340" y="124206"/>
            <a:ext cx="73126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Prompt Techniques Response Estimation</a:t>
            </a:r>
            <a:endParaRPr spc="-1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CF3673-302F-A5BC-95B7-28D6F240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" y="1172349"/>
            <a:ext cx="11827295" cy="50062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793" y="89357"/>
            <a:ext cx="8259038" cy="567514"/>
          </a:xfrm>
          <a:prstGeom prst="rect">
            <a:avLst/>
          </a:prstGeom>
        </p:spPr>
        <p:txBody>
          <a:bodyPr vert="horz" wrap="square" lIns="0" tIns="7434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spc="-15" dirty="0"/>
              <a:t> </a:t>
            </a:r>
            <a:r>
              <a:rPr lang="en-US" spc="-15" dirty="0"/>
              <a:t>Response </a:t>
            </a:r>
            <a:r>
              <a:rPr dirty="0"/>
              <a:t>Accuracy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6152388"/>
            <a:ext cx="12192000" cy="706120"/>
            <a:chOff x="0" y="6152388"/>
            <a:chExt cx="12192000" cy="7061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1388" y="6178610"/>
              <a:ext cx="2527515" cy="6115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52388"/>
              <a:ext cx="12192000" cy="706120"/>
            </a:xfrm>
            <a:custGeom>
              <a:avLst/>
              <a:gdLst/>
              <a:ahLst/>
              <a:cxnLst/>
              <a:rect l="l" t="t" r="r" b="b"/>
              <a:pathLst>
                <a:path w="12192000" h="706120">
                  <a:moveTo>
                    <a:pt x="12192000" y="0"/>
                  </a:moveTo>
                  <a:lnTo>
                    <a:pt x="0" y="0"/>
                  </a:lnTo>
                  <a:lnTo>
                    <a:pt x="0" y="705612"/>
                  </a:lnTo>
                  <a:lnTo>
                    <a:pt x="12192000" y="705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0" y="990600"/>
            <a:ext cx="12013106" cy="63882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lvl="1"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We evaluated the effectiveness of different prompt techniques by observing whether they followed the given instructions correctly. To compare these techniques, we performed an estimation based on their performance.</a:t>
            </a:r>
          </a:p>
          <a:p>
            <a:pPr marL="469900" lvl="1">
              <a:tabLst>
                <a:tab pos="756285" algn="l"/>
              </a:tabLst>
            </a:pPr>
            <a:endParaRPr lang="en-IN" sz="2400" dirty="0">
              <a:latin typeface="Calibri"/>
              <a:cs typeface="Calibri"/>
            </a:endParaRPr>
          </a:p>
          <a:p>
            <a:pPr marL="469900" lvl="1"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To estimate the effectiveness of different prompt techniques, you can consider the following methods:</a:t>
            </a:r>
          </a:p>
          <a:p>
            <a:pPr marL="469900" lvl="1"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pPr marL="755650" lvl="1" indent="-285750"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IN" b="1" dirty="0">
                <a:latin typeface="Calibri"/>
                <a:cs typeface="Calibri"/>
              </a:rPr>
              <a:t>Accuracy of Instruction Following: </a:t>
            </a:r>
            <a:r>
              <a:rPr lang="en-IN" dirty="0">
                <a:latin typeface="Calibri"/>
                <a:cs typeface="Calibri"/>
              </a:rPr>
              <a:t>Check how closely each response adheres to the specific instructions given in the prompt.</a:t>
            </a:r>
          </a:p>
          <a:p>
            <a:pPr marL="469900" lvl="1"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pPr marL="756285" lvl="1" indent="-286385"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IN" b="1" dirty="0">
                <a:latin typeface="Calibri"/>
                <a:cs typeface="Calibri"/>
              </a:rPr>
              <a:t>Consistency: </a:t>
            </a:r>
            <a:r>
              <a:rPr lang="en-IN" dirty="0">
                <a:latin typeface="Calibri"/>
                <a:cs typeface="Calibri"/>
              </a:rPr>
              <a:t>Compare how consistently each technique generates relevant and accurate responses across different prompts.</a:t>
            </a:r>
          </a:p>
          <a:p>
            <a:pPr marL="756285" lvl="1" indent="-286385">
              <a:buFont typeface="Arial" panose="020B0604020202020204" pitchFamily="34" charset="0"/>
              <a:buChar char="•"/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pPr marL="756285" lvl="1" indent="-286385"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IN" b="1" dirty="0">
                <a:latin typeface="Calibri"/>
                <a:cs typeface="Calibri"/>
              </a:rPr>
              <a:t>Quality of Responses: </a:t>
            </a:r>
            <a:r>
              <a:rPr lang="en-IN" dirty="0">
                <a:latin typeface="Calibri"/>
                <a:cs typeface="Calibri"/>
              </a:rPr>
              <a:t>Assess the quality of the answers based on criteria such as relevance, coherence, and informativeness.</a:t>
            </a:r>
          </a:p>
          <a:p>
            <a:pPr marL="756285" lvl="1" indent="-286385">
              <a:buFont typeface="Arial" panose="020B0604020202020204" pitchFamily="34" charset="0"/>
              <a:buChar char="•"/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pPr marL="756285" lvl="1" indent="-286385"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IN" b="1" dirty="0">
                <a:latin typeface="Calibri"/>
                <a:cs typeface="Calibri"/>
              </a:rPr>
              <a:t>User Feedback: </a:t>
            </a:r>
            <a:r>
              <a:rPr lang="en-IN" dirty="0">
                <a:latin typeface="Calibri"/>
                <a:cs typeface="Calibri"/>
              </a:rPr>
              <a:t>Gather feedback from users or evaluators on the usefulness and clarity of responses generated by each technique.</a:t>
            </a:r>
          </a:p>
          <a:p>
            <a:pPr marL="756285" lvl="1" indent="-286385">
              <a:buFont typeface="Arial" panose="020B0604020202020204" pitchFamily="34" charset="0"/>
              <a:buChar char="•"/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pPr marL="756285" lvl="1" indent="-286385"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IN" b="1" dirty="0">
                <a:latin typeface="Calibri"/>
                <a:cs typeface="Calibri"/>
              </a:rPr>
              <a:t>Quantitative Metrics:</a:t>
            </a:r>
            <a:r>
              <a:rPr lang="en-IN" dirty="0">
                <a:latin typeface="Calibri"/>
                <a:cs typeface="Calibri"/>
              </a:rPr>
              <a:t> If applicable, using metrics like response length, relevancy scores, or error rates to objectively measure the performance of each technique.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3404"/>
              </a:spcBef>
            </a:pP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312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spc="-10" dirty="0"/>
              <a:t> </a:t>
            </a:r>
            <a:r>
              <a:rPr dirty="0"/>
              <a:t>Deployment</a:t>
            </a:r>
            <a:r>
              <a:rPr spc="-40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6152388"/>
            <a:ext cx="12192000" cy="706120"/>
            <a:chOff x="0" y="6152388"/>
            <a:chExt cx="12192000" cy="7061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1388" y="6178610"/>
              <a:ext cx="2527515" cy="6115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52388"/>
              <a:ext cx="12192000" cy="706120"/>
            </a:xfrm>
            <a:custGeom>
              <a:avLst/>
              <a:gdLst/>
              <a:ahLst/>
              <a:cxnLst/>
              <a:rect l="l" t="t" r="r" b="b"/>
              <a:pathLst>
                <a:path w="12192000" h="706120">
                  <a:moveTo>
                    <a:pt x="12192000" y="0"/>
                  </a:moveTo>
                  <a:lnTo>
                    <a:pt x="0" y="0"/>
                  </a:lnTo>
                  <a:lnTo>
                    <a:pt x="0" y="705612"/>
                  </a:lnTo>
                  <a:lnTo>
                    <a:pt x="12192000" y="705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0" y="976903"/>
            <a:ext cx="11430000" cy="5881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1300" algn="l"/>
              </a:tabLst>
            </a:pPr>
            <a:r>
              <a:rPr lang="en-IN" sz="1800" b="1" dirty="0">
                <a:latin typeface="Calibri"/>
                <a:cs typeface="Calibri"/>
              </a:rPr>
              <a:t>Test on New Data:</a:t>
            </a:r>
          </a:p>
          <a:p>
            <a:pPr marL="756285" lvl="1" indent="-286385">
              <a:spcBef>
                <a:spcPts val="100"/>
              </a:spcBef>
              <a:buFont typeface="Arial MT"/>
              <a:buChar char="•"/>
              <a:tabLst>
                <a:tab pos="756285" algn="l"/>
              </a:tabLst>
            </a:pPr>
            <a:r>
              <a:rPr lang="en-IN" sz="1800" b="1" dirty="0">
                <a:latin typeface="Calibri"/>
                <a:cs typeface="Calibri"/>
              </a:rPr>
              <a:t>	</a:t>
            </a:r>
            <a:r>
              <a:rPr lang="en-IN" dirty="0">
                <a:latin typeface="Calibri"/>
                <a:cs typeface="Calibri"/>
              </a:rPr>
              <a:t>Evaluate prompt techniques with domain-specific documents and PDFs.</a:t>
            </a:r>
          </a:p>
          <a:p>
            <a:pPr marL="756285" lvl="1" indent="-286385">
              <a:spcBef>
                <a:spcPts val="100"/>
              </a:spcBef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	Validate performance with new datasets.</a:t>
            </a:r>
          </a:p>
          <a:p>
            <a:pPr marL="469900" lvl="1">
              <a:spcBef>
                <a:spcPts val="100"/>
              </a:spcBef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r>
              <a:rPr lang="en-IN" b="1" dirty="0">
                <a:latin typeface="Calibri"/>
                <a:cs typeface="Calibri"/>
              </a:rPr>
              <a:t>2. Continuous Monitoring: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Monitor effectiveness with incoming data.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Refine techniques for accuracy and relevance.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r>
              <a:rPr lang="en-IN" b="1" dirty="0">
                <a:latin typeface="Calibri"/>
                <a:cs typeface="Calibri"/>
              </a:rPr>
              <a:t>3. Feedback &amp; Iteration: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Collect user feedback.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Iterate and improve prompt strategies.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r>
              <a:rPr lang="en-IN" b="1" dirty="0">
                <a:latin typeface="Calibri"/>
                <a:cs typeface="Calibri"/>
              </a:rPr>
              <a:t>4. Streamlit Deployment: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Deploy prompts in a Streamlit interface for real-time testing.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Allow interactive user input and feedback.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endParaRPr lang="en-IN" dirty="0">
              <a:latin typeface="Calibri"/>
              <a:cs typeface="Calibri"/>
            </a:endParaRPr>
          </a:p>
          <a:p>
            <a:pPr marL="12700">
              <a:spcBef>
                <a:spcPts val="100"/>
              </a:spcBef>
              <a:tabLst>
                <a:tab pos="241300" algn="l"/>
              </a:tabLst>
            </a:pPr>
            <a:r>
              <a:rPr lang="en-IN" b="1" dirty="0">
                <a:latin typeface="Calibri"/>
                <a:cs typeface="Calibri"/>
              </a:rPr>
              <a:t>5. Documentation: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Provide guidelines for interpreting results and troubleshooting.</a:t>
            </a: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Document the prompt responses for each technique and estimated the </a:t>
            </a:r>
            <a:r>
              <a:rPr lang="en-IN" b="1" dirty="0">
                <a:latin typeface="Calibri"/>
                <a:cs typeface="Calibri"/>
              </a:rPr>
              <a:t>Quality of Responses.</a:t>
            </a:r>
            <a:endParaRPr lang="en-IN" dirty="0">
              <a:latin typeface="Calibri"/>
              <a:cs typeface="Calibri"/>
            </a:endParaRPr>
          </a:p>
          <a:p>
            <a:pPr marL="756285" lvl="1" indent="-286385">
              <a:buFont typeface="Arial MT"/>
              <a:buChar char="•"/>
              <a:tabLst>
                <a:tab pos="756285" algn="l"/>
              </a:tabLst>
            </a:pPr>
            <a:r>
              <a:rPr lang="en-IN" dirty="0">
                <a:latin typeface="Calibri"/>
                <a:cs typeface="Calibri"/>
              </a:rPr>
              <a:t>Document Model farmwork's and deployment and usage in Streamlit.</a:t>
            </a:r>
          </a:p>
          <a:p>
            <a:pPr marL="756285" lvl="1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793" y="89357"/>
            <a:ext cx="8259038" cy="570591"/>
          </a:xfrm>
          <a:prstGeom prst="rect">
            <a:avLst/>
          </a:prstGeom>
        </p:spPr>
        <p:txBody>
          <a:bodyPr vert="horz" wrap="square" lIns="0" tIns="77393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Deployment Showcase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946C3-2D8F-9375-6E80-A983279CB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21013"/>
            <a:ext cx="10744200" cy="60436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34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Challenges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2793" y="950912"/>
            <a:ext cx="11906110" cy="5465599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58483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/>
                <a:cs typeface="Calibri"/>
              </a:rPr>
              <a:t>Predictive Difficulty:</a:t>
            </a:r>
          </a:p>
          <a:p>
            <a:pPr marL="299085">
              <a:lnSpc>
                <a:spcPct val="150000"/>
              </a:lnSpc>
            </a:pPr>
            <a:r>
              <a:rPr lang="en-IN" b="1" dirty="0">
                <a:latin typeface="Calibri"/>
                <a:cs typeface="Calibri"/>
              </a:rPr>
              <a:t>	</a:t>
            </a:r>
            <a:r>
              <a:rPr lang="en-IN" dirty="0">
                <a:latin typeface="Calibri"/>
                <a:cs typeface="Calibri"/>
              </a:rPr>
              <a:t>Challenges in accurately predicting responses when models are focused solely on specific data types or prompts.</a:t>
            </a:r>
          </a:p>
          <a:p>
            <a:pPr marL="58483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/>
                <a:cs typeface="Calibri"/>
              </a:rPr>
              <a:t>Privacy and Data Restrictions:</a:t>
            </a:r>
          </a:p>
          <a:p>
            <a:pPr marL="299085">
              <a:lnSpc>
                <a:spcPct val="150000"/>
              </a:lnSpc>
            </a:pPr>
            <a:r>
              <a:rPr lang="en-IN" dirty="0">
                <a:latin typeface="Calibri"/>
                <a:cs typeface="Calibri"/>
              </a:rPr>
              <a:t>	Handling sensitive data while complying with privacy regulations can limit access to relevant information and impact 	model performance.</a:t>
            </a:r>
          </a:p>
          <a:p>
            <a:pPr marL="58483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/>
                <a:cs typeface="Calibri"/>
              </a:rPr>
              <a:t>Integration Complexities:</a:t>
            </a:r>
          </a:p>
          <a:p>
            <a:pPr marL="299085">
              <a:lnSpc>
                <a:spcPct val="150000"/>
              </a:lnSpc>
            </a:pPr>
            <a:r>
              <a:rPr lang="en-IN" dirty="0">
                <a:latin typeface="Calibri"/>
                <a:cs typeface="Calibri"/>
              </a:rPr>
              <a:t>      	Integrating prompt techniques and models with existing systems can be complex and time-consuming.</a:t>
            </a:r>
          </a:p>
          <a:p>
            <a:pPr marL="58483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/>
                <a:cs typeface="Calibri"/>
              </a:rPr>
              <a:t>Limited Data Availability:</a:t>
            </a:r>
          </a:p>
          <a:p>
            <a:pPr marL="299085">
              <a:lnSpc>
                <a:spcPct val="150000"/>
              </a:lnSpc>
            </a:pPr>
            <a:r>
              <a:rPr lang="en-IN" b="1" dirty="0">
                <a:latin typeface="Calibri"/>
                <a:cs typeface="Calibri"/>
              </a:rPr>
              <a:t>     	 </a:t>
            </a:r>
            <a:r>
              <a:rPr lang="en-IN" dirty="0">
                <a:latin typeface="Calibri"/>
                <a:cs typeface="Calibri"/>
              </a:rPr>
              <a:t>Insufficient historical data or specific domain information can restrict the effectiveness and accuracy of prompt-		 based models.</a:t>
            </a:r>
          </a:p>
          <a:p>
            <a:pPr marL="58483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/>
                <a:cs typeface="Calibri"/>
              </a:rPr>
              <a:t>External Factors:</a:t>
            </a:r>
          </a:p>
          <a:p>
            <a:pPr marL="299085">
              <a:lnSpc>
                <a:spcPct val="150000"/>
              </a:lnSpc>
            </a:pPr>
            <a:r>
              <a:rPr lang="en-IN" dirty="0">
                <a:latin typeface="Calibri"/>
                <a:cs typeface="Calibri"/>
              </a:rPr>
              <a:t>	Unexpected changes or external influences (e.g., shifts in domain-specific data, new research developments) could 	affect model accuracy and prompt responses.</a:t>
            </a:r>
          </a:p>
        </p:txBody>
      </p:sp>
    </p:spTree>
    <p:extLst>
      <p:ext uri="{BB962C8B-B14F-4D97-AF65-F5344CB8AC3E}">
        <p14:creationId xmlns:p14="http://schemas.microsoft.com/office/powerpoint/2010/main" val="255411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03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0403" y="6433413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78787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7523" y="1179572"/>
            <a:ext cx="2926715" cy="474345"/>
            <a:chOff x="987523" y="1179572"/>
            <a:chExt cx="2926715" cy="4743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523" y="1179572"/>
              <a:ext cx="2926136" cy="4739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1235951"/>
              <a:ext cx="2307336" cy="3871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" y="1190243"/>
              <a:ext cx="2863596" cy="4114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13510" y="1277239"/>
            <a:ext cx="207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Project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Overview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Scope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8408" y="1601749"/>
            <a:ext cx="2944495" cy="492759"/>
            <a:chOff x="978408" y="1601749"/>
            <a:chExt cx="2944495" cy="492759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408" y="1601749"/>
              <a:ext cx="2944367" cy="4922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6588" y="1667243"/>
              <a:ext cx="1586484" cy="3871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080" y="1621536"/>
              <a:ext cx="2863596" cy="41147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74698" y="1708226"/>
            <a:ext cx="13557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Business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Problem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8408" y="2033041"/>
            <a:ext cx="2944495" cy="492759"/>
            <a:chOff x="978408" y="2033041"/>
            <a:chExt cx="2944495" cy="492759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408" y="2033041"/>
              <a:ext cx="2944367" cy="4922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416" y="2098535"/>
              <a:ext cx="2051304" cy="3871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" y="2052828"/>
              <a:ext cx="2863596" cy="41148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541525" y="2140077"/>
            <a:ext cx="1819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Business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Understanding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8408" y="2464333"/>
            <a:ext cx="2944495" cy="492759"/>
            <a:chOff x="978408" y="2464333"/>
            <a:chExt cx="2944495" cy="492759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408" y="2464333"/>
              <a:ext cx="2944367" cy="4922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0264" y="2529827"/>
              <a:ext cx="2197608" cy="3871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" y="2484120"/>
              <a:ext cx="2863596" cy="41147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468374" y="2571369"/>
            <a:ext cx="1971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CRISP-</a:t>
            </a:r>
            <a:r>
              <a:rPr sz="1200" b="1" dirty="0">
                <a:latin typeface="Arial"/>
                <a:cs typeface="Arial"/>
              </a:rPr>
              <a:t>ML(Q)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Methodology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78408" y="2895625"/>
            <a:ext cx="2944495" cy="492759"/>
            <a:chOff x="978408" y="2895625"/>
            <a:chExt cx="2944495" cy="492759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408" y="2895625"/>
              <a:ext cx="2944367" cy="4922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880" y="2961119"/>
              <a:ext cx="1484376" cy="3871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080" y="2915411"/>
              <a:ext cx="2863596" cy="41147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824989" y="3002356"/>
            <a:ext cx="12522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Technical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Stacks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78408" y="3326917"/>
            <a:ext cx="2944495" cy="492759"/>
            <a:chOff x="978408" y="3326917"/>
            <a:chExt cx="2944495" cy="492759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408" y="3326917"/>
              <a:ext cx="2944367" cy="4922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7152" y="3392411"/>
              <a:ext cx="1703832" cy="3871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" y="3346704"/>
              <a:ext cx="2863596" cy="41148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715261" y="3434334"/>
            <a:ext cx="1471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Project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Architecture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88284" y="3828530"/>
            <a:ext cx="2944231" cy="492226"/>
            <a:chOff x="5422391" y="2895625"/>
            <a:chExt cx="2746248" cy="492226"/>
          </a:xfrm>
        </p:grpSpPr>
        <p:pic>
          <p:nvPicPr>
            <p:cNvPr id="83" name="object 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391" y="2895625"/>
              <a:ext cx="2746248" cy="49222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1907" y="2961119"/>
              <a:ext cx="1389888" cy="38710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5063" y="2915411"/>
              <a:ext cx="2665476" cy="411479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1838706" y="3950274"/>
            <a:ext cx="1118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Model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Building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034032" y="4390350"/>
            <a:ext cx="2944231" cy="492759"/>
            <a:chOff x="5422391" y="3326917"/>
            <a:chExt cx="2746375" cy="492759"/>
          </a:xfrm>
        </p:grpSpPr>
        <p:pic>
          <p:nvPicPr>
            <p:cNvPr id="88" name="object 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391" y="3326917"/>
              <a:ext cx="2746248" cy="49222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511" y="3392411"/>
              <a:ext cx="2351532" cy="38710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5063" y="3346704"/>
              <a:ext cx="2665476" cy="411480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1230628" y="4512368"/>
            <a:ext cx="235153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dirty="0">
                <a:latin typeface="Arial"/>
                <a:cs typeface="Arial"/>
              </a:rPr>
              <a:t>Prompt Templates (Techniques)</a:t>
            </a:r>
            <a:endParaRPr sz="1200" b="1" dirty="0">
              <a:latin typeface="Arial"/>
              <a:cs typeface="Arial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5767311" y="2212373"/>
            <a:ext cx="3140482" cy="492759"/>
            <a:chOff x="5422391" y="4189501"/>
            <a:chExt cx="2746375" cy="492759"/>
          </a:xfrm>
        </p:grpSpPr>
        <p:pic>
          <p:nvPicPr>
            <p:cNvPr id="98" name="object 9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391" y="4189501"/>
              <a:ext cx="2746248" cy="49222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8987" y="4254995"/>
              <a:ext cx="2353056" cy="38710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5063" y="4209287"/>
              <a:ext cx="2665476" cy="411480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6273927" y="2319221"/>
            <a:ext cx="21272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Model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Deployment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-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Strategy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767311" y="2643665"/>
            <a:ext cx="3140337" cy="492759"/>
            <a:chOff x="5422391" y="4620793"/>
            <a:chExt cx="2746375" cy="492759"/>
          </a:xfrm>
        </p:grpSpPr>
        <p:pic>
          <p:nvPicPr>
            <p:cNvPr id="103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391" y="4620793"/>
              <a:ext cx="2746248" cy="49222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81115" y="4686287"/>
              <a:ext cx="1872995" cy="38710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5063" y="4640580"/>
              <a:ext cx="2665476" cy="411480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6538332" y="2750086"/>
            <a:ext cx="1598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dirty="0">
                <a:latin typeface="Arial"/>
                <a:cs typeface="Arial"/>
              </a:rPr>
              <a:t>Deployment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5767310" y="3074957"/>
            <a:ext cx="3140045" cy="492759"/>
            <a:chOff x="5422391" y="5052085"/>
            <a:chExt cx="2746375" cy="492759"/>
          </a:xfrm>
        </p:grpSpPr>
        <p:pic>
          <p:nvPicPr>
            <p:cNvPr id="108" name="object 10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391" y="5052085"/>
              <a:ext cx="2746248" cy="49222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60591" y="5117579"/>
              <a:ext cx="1071384" cy="38710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5063" y="5071872"/>
              <a:ext cx="2665476" cy="411479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6917598" y="3182627"/>
            <a:ext cx="8394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Challenges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5767311" y="3506224"/>
            <a:ext cx="3223429" cy="492759"/>
            <a:chOff x="5422391" y="5483352"/>
            <a:chExt cx="2746375" cy="492759"/>
          </a:xfrm>
        </p:grpSpPr>
        <p:pic>
          <p:nvPicPr>
            <p:cNvPr id="113" name="object 1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391" y="5483352"/>
              <a:ext cx="2746248" cy="49222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7147" y="5548884"/>
              <a:ext cx="1356359" cy="38710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65063" y="5503164"/>
              <a:ext cx="2665476" cy="411480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6836735" y="3648464"/>
            <a:ext cx="1084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Future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Scopes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19" name="object 4">
            <a:extLst>
              <a:ext uri="{FF2B5EF4-FFF2-40B4-BE49-F238E27FC236}">
                <a16:creationId xmlns:a16="http://schemas.microsoft.com/office/drawing/2014/main" id="{ADBF4871-1A34-99A5-C12C-136CC2F498F6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581388" y="6178610"/>
            <a:ext cx="2527515" cy="611596"/>
          </a:xfrm>
          <a:prstGeom prst="rect">
            <a:avLst/>
          </a:prstGeom>
        </p:spPr>
      </p:pic>
      <p:grpSp>
        <p:nvGrpSpPr>
          <p:cNvPr id="124" name="object 87">
            <a:extLst>
              <a:ext uri="{FF2B5EF4-FFF2-40B4-BE49-F238E27FC236}">
                <a16:creationId xmlns:a16="http://schemas.microsoft.com/office/drawing/2014/main" id="{B98A798B-0423-8002-4016-426E89BCCB63}"/>
              </a:ext>
            </a:extLst>
          </p:cNvPr>
          <p:cNvGrpSpPr/>
          <p:nvPr/>
        </p:nvGrpSpPr>
        <p:grpSpPr>
          <a:xfrm>
            <a:off x="5676901" y="1064006"/>
            <a:ext cx="3268972" cy="674093"/>
            <a:chOff x="5422391" y="3326917"/>
            <a:chExt cx="2746375" cy="492759"/>
          </a:xfrm>
        </p:grpSpPr>
        <p:pic>
          <p:nvPicPr>
            <p:cNvPr id="125" name="object 88">
              <a:extLst>
                <a:ext uri="{FF2B5EF4-FFF2-40B4-BE49-F238E27FC236}">
                  <a16:creationId xmlns:a16="http://schemas.microsoft.com/office/drawing/2014/main" id="{4A6D34F7-BC27-855E-2CE5-CD054D5DFFE3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391" y="3326917"/>
              <a:ext cx="2746248" cy="492226"/>
            </a:xfrm>
            <a:prstGeom prst="rect">
              <a:avLst/>
            </a:prstGeom>
          </p:spPr>
        </p:pic>
        <p:pic>
          <p:nvPicPr>
            <p:cNvPr id="126" name="object 89">
              <a:extLst>
                <a:ext uri="{FF2B5EF4-FFF2-40B4-BE49-F238E27FC236}">
                  <a16:creationId xmlns:a16="http://schemas.microsoft.com/office/drawing/2014/main" id="{2C29199F-2DA1-2B96-72E1-BDE1A93A944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511" y="3392411"/>
              <a:ext cx="2351532" cy="387108"/>
            </a:xfrm>
            <a:prstGeom prst="rect">
              <a:avLst/>
            </a:prstGeom>
          </p:spPr>
        </p:pic>
        <p:pic>
          <p:nvPicPr>
            <p:cNvPr id="127" name="object 90">
              <a:extLst>
                <a:ext uri="{FF2B5EF4-FFF2-40B4-BE49-F238E27FC236}">
                  <a16:creationId xmlns:a16="http://schemas.microsoft.com/office/drawing/2014/main" id="{F7595714-BE50-CF92-4BA5-842EB9A7DE9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5063" y="3346704"/>
              <a:ext cx="2665476" cy="411480"/>
            </a:xfrm>
            <a:prstGeom prst="rect">
              <a:avLst/>
            </a:prstGeom>
          </p:spPr>
        </p:pic>
      </p:grpSp>
      <p:sp>
        <p:nvSpPr>
          <p:cNvPr id="128" name="object 91">
            <a:extLst>
              <a:ext uri="{FF2B5EF4-FFF2-40B4-BE49-F238E27FC236}">
                <a16:creationId xmlns:a16="http://schemas.microsoft.com/office/drawing/2014/main" id="{CA897C7B-FC33-9BC0-9001-AA9A710C169E}"/>
              </a:ext>
            </a:extLst>
          </p:cNvPr>
          <p:cNvSpPr txBox="1"/>
          <p:nvPr/>
        </p:nvSpPr>
        <p:spPr>
          <a:xfrm>
            <a:off x="5767311" y="1319187"/>
            <a:ext cx="308610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dirty="0">
                <a:latin typeface="Arial"/>
                <a:cs typeface="Arial"/>
              </a:rPr>
              <a:t>Prompt Templates Response Estimation</a:t>
            </a:r>
            <a:endParaRPr sz="1200" b="1" dirty="0">
              <a:latin typeface="Arial"/>
              <a:cs typeface="Arial"/>
            </a:endParaRPr>
          </a:p>
        </p:txBody>
      </p:sp>
      <p:grpSp>
        <p:nvGrpSpPr>
          <p:cNvPr id="129" name="object 97">
            <a:extLst>
              <a:ext uri="{FF2B5EF4-FFF2-40B4-BE49-F238E27FC236}">
                <a16:creationId xmlns:a16="http://schemas.microsoft.com/office/drawing/2014/main" id="{0ECFD17E-F98B-6D54-7CE4-633B2A3FB7CE}"/>
              </a:ext>
            </a:extLst>
          </p:cNvPr>
          <p:cNvGrpSpPr/>
          <p:nvPr/>
        </p:nvGrpSpPr>
        <p:grpSpPr>
          <a:xfrm>
            <a:off x="5729212" y="1707001"/>
            <a:ext cx="3178291" cy="492759"/>
            <a:chOff x="5422391" y="4189501"/>
            <a:chExt cx="2746375" cy="492759"/>
          </a:xfrm>
        </p:grpSpPr>
        <p:pic>
          <p:nvPicPr>
            <p:cNvPr id="130" name="object 98">
              <a:extLst>
                <a:ext uri="{FF2B5EF4-FFF2-40B4-BE49-F238E27FC236}">
                  <a16:creationId xmlns:a16="http://schemas.microsoft.com/office/drawing/2014/main" id="{A7AF8DBF-977F-794B-0668-6997CFBDA8C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391" y="4189501"/>
              <a:ext cx="2746248" cy="492226"/>
            </a:xfrm>
            <a:prstGeom prst="rect">
              <a:avLst/>
            </a:prstGeom>
          </p:spPr>
        </p:pic>
        <p:pic>
          <p:nvPicPr>
            <p:cNvPr id="131" name="object 99">
              <a:extLst>
                <a:ext uri="{FF2B5EF4-FFF2-40B4-BE49-F238E27FC236}">
                  <a16:creationId xmlns:a16="http://schemas.microsoft.com/office/drawing/2014/main" id="{43F77432-8EED-8D71-5F39-B32580F67F23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8987" y="4254995"/>
              <a:ext cx="2353056" cy="387108"/>
            </a:xfrm>
            <a:prstGeom prst="rect">
              <a:avLst/>
            </a:prstGeom>
          </p:spPr>
        </p:pic>
        <p:pic>
          <p:nvPicPr>
            <p:cNvPr id="132" name="object 100">
              <a:extLst>
                <a:ext uri="{FF2B5EF4-FFF2-40B4-BE49-F238E27FC236}">
                  <a16:creationId xmlns:a16="http://schemas.microsoft.com/office/drawing/2014/main" id="{7104E03F-A8DE-560F-E2AA-514074630884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5063" y="4209287"/>
              <a:ext cx="2665476" cy="411480"/>
            </a:xfrm>
            <a:prstGeom prst="rect">
              <a:avLst/>
            </a:prstGeom>
          </p:spPr>
        </p:pic>
      </p:grpSp>
      <p:sp>
        <p:nvSpPr>
          <p:cNvPr id="133" name="object 101">
            <a:extLst>
              <a:ext uri="{FF2B5EF4-FFF2-40B4-BE49-F238E27FC236}">
                <a16:creationId xmlns:a16="http://schemas.microsoft.com/office/drawing/2014/main" id="{4F91A86D-7034-C885-81A8-DEC364C09D51}"/>
              </a:ext>
            </a:extLst>
          </p:cNvPr>
          <p:cNvSpPr txBox="1"/>
          <p:nvPr/>
        </p:nvSpPr>
        <p:spPr>
          <a:xfrm>
            <a:off x="6254732" y="1751245"/>
            <a:ext cx="21272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1200" b="1" dirty="0">
                <a:latin typeface="Arial"/>
                <a:cs typeface="Arial"/>
              </a:rPr>
              <a:t>Model</a:t>
            </a:r>
            <a:r>
              <a:rPr lang="en-IN" sz="2000" spc="-15" dirty="0"/>
              <a:t> </a:t>
            </a:r>
            <a:r>
              <a:rPr lang="en-IN" sz="1200" b="1" dirty="0">
                <a:latin typeface="Arial"/>
                <a:cs typeface="Arial"/>
              </a:rPr>
              <a:t>Response Accuracy</a:t>
            </a:r>
            <a:endParaRPr sz="12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5"/>
              </a:spcBef>
            </a:pPr>
            <a:r>
              <a:rPr dirty="0"/>
              <a:t>Future</a:t>
            </a:r>
            <a:r>
              <a:rPr spc="-25" dirty="0"/>
              <a:t> </a:t>
            </a:r>
            <a:r>
              <a:rPr spc="-10" dirty="0"/>
              <a:t>Scopes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AC097-2AA6-0293-D4D2-528FD97433F1}"/>
              </a:ext>
            </a:extLst>
          </p:cNvPr>
          <p:cNvSpPr txBox="1"/>
          <p:nvPr/>
        </p:nvSpPr>
        <p:spPr>
          <a:xfrm>
            <a:off x="202793" y="922699"/>
            <a:ext cx="11684406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Calibri"/>
                <a:cs typeface="Calibri"/>
              </a:rPr>
              <a:t> Enhanced Prompt Techniques: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/>
                <a:cs typeface="Calibri"/>
              </a:rPr>
              <a:t>Continuously improve prompt techniques by integrating advanced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/>
                <a:cs typeface="Calibri"/>
              </a:rPr>
              <a:t>Incorporate factors like prompt diversity, context relevance, and user interaction.</a:t>
            </a:r>
          </a:p>
          <a:p>
            <a:pPr>
              <a:lnSpc>
                <a:spcPct val="150000"/>
              </a:lnSpc>
            </a:pPr>
            <a:endParaRPr lang="en-IN" b="1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latin typeface="Calibri"/>
                <a:cs typeface="Calibri"/>
              </a:rPr>
              <a:t>Model Optimization: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/>
                <a:cs typeface="Calibri"/>
              </a:rPr>
              <a:t>Refine model performance by incorporating feedback and adjusting 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/>
                <a:cs typeface="Calibri"/>
              </a:rPr>
              <a:t>Consider additional data sources and domain-specific contexts for enhanced accuracy.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b="1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latin typeface="Calibri"/>
                <a:cs typeface="Calibri"/>
              </a:rPr>
              <a:t>System Integration: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/>
                <a:cs typeface="Calibri"/>
              </a:rPr>
              <a:t>Collaborate with developers to optimize the integration of prompt techniques within the Lang Chain framework.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/>
                <a:cs typeface="Calibri"/>
              </a:rPr>
              <a:t>Streamline processes for real-time updates and efficient prompt handling.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b="1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latin typeface="Calibri"/>
                <a:cs typeface="Calibri"/>
              </a:rPr>
              <a:t>User Experience Enhancement: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/>
                <a:cs typeface="Calibri"/>
              </a:rPr>
              <a:t>Utilize feedback to predict and address user needs.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/>
                <a:cs typeface="Calibri"/>
              </a:rPr>
              <a:t>Optimize interaction strategies and prompt effectiveness based on user insights.</a:t>
            </a:r>
          </a:p>
        </p:txBody>
      </p:sp>
    </p:spTree>
    <p:extLst>
      <p:ext uri="{BB962C8B-B14F-4D97-AF65-F5344CB8AC3E}">
        <p14:creationId xmlns:p14="http://schemas.microsoft.com/office/powerpoint/2010/main" val="48595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31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50" dirty="0"/>
              <a:t> </a:t>
            </a:r>
            <a:r>
              <a:rPr dirty="0"/>
              <a:t>Overview</a:t>
            </a:r>
            <a:r>
              <a:rPr spc="-5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0403" y="6433413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78787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11744" y="2741907"/>
            <a:ext cx="1823085" cy="1824355"/>
            <a:chOff x="1010381" y="2907769"/>
            <a:chExt cx="1823085" cy="18243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381" y="2907769"/>
              <a:ext cx="1822764" cy="18242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948" y="3482314"/>
              <a:ext cx="1626107" cy="7315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3940" y="2918460"/>
              <a:ext cx="1760220" cy="1762125"/>
            </a:xfrm>
            <a:custGeom>
              <a:avLst/>
              <a:gdLst/>
              <a:ahLst/>
              <a:cxnLst/>
              <a:rect l="l" t="t" r="r" b="b"/>
              <a:pathLst>
                <a:path w="1760220" h="1762125">
                  <a:moveTo>
                    <a:pt x="880110" y="0"/>
                  </a:moveTo>
                  <a:lnTo>
                    <a:pt x="831824" y="1303"/>
                  </a:lnTo>
                  <a:lnTo>
                    <a:pt x="784219" y="5168"/>
                  </a:lnTo>
                  <a:lnTo>
                    <a:pt x="737361" y="11527"/>
                  </a:lnTo>
                  <a:lnTo>
                    <a:pt x="691318" y="20315"/>
                  </a:lnTo>
                  <a:lnTo>
                    <a:pt x="646156" y="31462"/>
                  </a:lnTo>
                  <a:lnTo>
                    <a:pt x="601943" y="44903"/>
                  </a:lnTo>
                  <a:lnTo>
                    <a:pt x="558746" y="60569"/>
                  </a:lnTo>
                  <a:lnTo>
                    <a:pt x="516631" y="78395"/>
                  </a:lnTo>
                  <a:lnTo>
                    <a:pt x="475667" y="98312"/>
                  </a:lnTo>
                  <a:lnTo>
                    <a:pt x="435920" y="120254"/>
                  </a:lnTo>
                  <a:lnTo>
                    <a:pt x="397457" y="144154"/>
                  </a:lnTo>
                  <a:lnTo>
                    <a:pt x="360346" y="169944"/>
                  </a:lnTo>
                  <a:lnTo>
                    <a:pt x="324654" y="197557"/>
                  </a:lnTo>
                  <a:lnTo>
                    <a:pt x="290447" y="226926"/>
                  </a:lnTo>
                  <a:lnTo>
                    <a:pt x="257794" y="257984"/>
                  </a:lnTo>
                  <a:lnTo>
                    <a:pt x="226760" y="290664"/>
                  </a:lnTo>
                  <a:lnTo>
                    <a:pt x="197414" y="324899"/>
                  </a:lnTo>
                  <a:lnTo>
                    <a:pt x="169822" y="360621"/>
                  </a:lnTo>
                  <a:lnTo>
                    <a:pt x="144051" y="397763"/>
                  </a:lnTo>
                  <a:lnTo>
                    <a:pt x="120170" y="436259"/>
                  </a:lnTo>
                  <a:lnTo>
                    <a:pt x="98244" y="476040"/>
                  </a:lnTo>
                  <a:lnTo>
                    <a:pt x="78341" y="517041"/>
                  </a:lnTo>
                  <a:lnTo>
                    <a:pt x="60528" y="559193"/>
                  </a:lnTo>
                  <a:lnTo>
                    <a:pt x="44872" y="602431"/>
                  </a:lnTo>
                  <a:lnTo>
                    <a:pt x="31441" y="646685"/>
                  </a:lnTo>
                  <a:lnTo>
                    <a:pt x="20301" y="691890"/>
                  </a:lnTo>
                  <a:lnTo>
                    <a:pt x="11520" y="737979"/>
                  </a:lnTo>
                  <a:lnTo>
                    <a:pt x="5164" y="784883"/>
                  </a:lnTo>
                  <a:lnTo>
                    <a:pt x="1302" y="832536"/>
                  </a:lnTo>
                  <a:lnTo>
                    <a:pt x="0" y="880871"/>
                  </a:lnTo>
                  <a:lnTo>
                    <a:pt x="1302" y="929207"/>
                  </a:lnTo>
                  <a:lnTo>
                    <a:pt x="5164" y="976860"/>
                  </a:lnTo>
                  <a:lnTo>
                    <a:pt x="11520" y="1023764"/>
                  </a:lnTo>
                  <a:lnTo>
                    <a:pt x="20301" y="1069853"/>
                  </a:lnTo>
                  <a:lnTo>
                    <a:pt x="31441" y="1115058"/>
                  </a:lnTo>
                  <a:lnTo>
                    <a:pt x="44872" y="1159312"/>
                  </a:lnTo>
                  <a:lnTo>
                    <a:pt x="60528" y="1202550"/>
                  </a:lnTo>
                  <a:lnTo>
                    <a:pt x="78341" y="1244702"/>
                  </a:lnTo>
                  <a:lnTo>
                    <a:pt x="98244" y="1285703"/>
                  </a:lnTo>
                  <a:lnTo>
                    <a:pt x="120170" y="1325484"/>
                  </a:lnTo>
                  <a:lnTo>
                    <a:pt x="144051" y="1363980"/>
                  </a:lnTo>
                  <a:lnTo>
                    <a:pt x="169822" y="1401122"/>
                  </a:lnTo>
                  <a:lnTo>
                    <a:pt x="197414" y="1436844"/>
                  </a:lnTo>
                  <a:lnTo>
                    <a:pt x="226760" y="1471079"/>
                  </a:lnTo>
                  <a:lnTo>
                    <a:pt x="257794" y="1503759"/>
                  </a:lnTo>
                  <a:lnTo>
                    <a:pt x="290447" y="1534817"/>
                  </a:lnTo>
                  <a:lnTo>
                    <a:pt x="324654" y="1564186"/>
                  </a:lnTo>
                  <a:lnTo>
                    <a:pt x="360346" y="1591799"/>
                  </a:lnTo>
                  <a:lnTo>
                    <a:pt x="397457" y="1617589"/>
                  </a:lnTo>
                  <a:lnTo>
                    <a:pt x="435920" y="1641489"/>
                  </a:lnTo>
                  <a:lnTo>
                    <a:pt x="475667" y="1663431"/>
                  </a:lnTo>
                  <a:lnTo>
                    <a:pt x="516631" y="1683348"/>
                  </a:lnTo>
                  <a:lnTo>
                    <a:pt x="558746" y="1701174"/>
                  </a:lnTo>
                  <a:lnTo>
                    <a:pt x="601943" y="1716840"/>
                  </a:lnTo>
                  <a:lnTo>
                    <a:pt x="646156" y="1730281"/>
                  </a:lnTo>
                  <a:lnTo>
                    <a:pt x="691318" y="1741428"/>
                  </a:lnTo>
                  <a:lnTo>
                    <a:pt x="737361" y="1750216"/>
                  </a:lnTo>
                  <a:lnTo>
                    <a:pt x="784219" y="1756575"/>
                  </a:lnTo>
                  <a:lnTo>
                    <a:pt x="831824" y="1760440"/>
                  </a:lnTo>
                  <a:lnTo>
                    <a:pt x="880110" y="1761744"/>
                  </a:lnTo>
                  <a:lnTo>
                    <a:pt x="928395" y="1760440"/>
                  </a:lnTo>
                  <a:lnTo>
                    <a:pt x="976000" y="1756575"/>
                  </a:lnTo>
                  <a:lnTo>
                    <a:pt x="1022858" y="1750216"/>
                  </a:lnTo>
                  <a:lnTo>
                    <a:pt x="1068901" y="1741428"/>
                  </a:lnTo>
                  <a:lnTo>
                    <a:pt x="1114063" y="1730281"/>
                  </a:lnTo>
                  <a:lnTo>
                    <a:pt x="1158276" y="1716840"/>
                  </a:lnTo>
                  <a:lnTo>
                    <a:pt x="1201473" y="1701174"/>
                  </a:lnTo>
                  <a:lnTo>
                    <a:pt x="1243588" y="1683348"/>
                  </a:lnTo>
                  <a:lnTo>
                    <a:pt x="1284552" y="1663431"/>
                  </a:lnTo>
                  <a:lnTo>
                    <a:pt x="1324299" y="1641489"/>
                  </a:lnTo>
                  <a:lnTo>
                    <a:pt x="1362762" y="1617589"/>
                  </a:lnTo>
                  <a:lnTo>
                    <a:pt x="1399873" y="1591799"/>
                  </a:lnTo>
                  <a:lnTo>
                    <a:pt x="1435565" y="1564186"/>
                  </a:lnTo>
                  <a:lnTo>
                    <a:pt x="1469772" y="1534817"/>
                  </a:lnTo>
                  <a:lnTo>
                    <a:pt x="1502425" y="1503759"/>
                  </a:lnTo>
                  <a:lnTo>
                    <a:pt x="1533459" y="1471079"/>
                  </a:lnTo>
                  <a:lnTo>
                    <a:pt x="1562805" y="1436844"/>
                  </a:lnTo>
                  <a:lnTo>
                    <a:pt x="1590397" y="1401122"/>
                  </a:lnTo>
                  <a:lnTo>
                    <a:pt x="1616168" y="1363980"/>
                  </a:lnTo>
                  <a:lnTo>
                    <a:pt x="1640049" y="1325484"/>
                  </a:lnTo>
                  <a:lnTo>
                    <a:pt x="1661975" y="1285703"/>
                  </a:lnTo>
                  <a:lnTo>
                    <a:pt x="1681878" y="1244702"/>
                  </a:lnTo>
                  <a:lnTo>
                    <a:pt x="1699691" y="1202550"/>
                  </a:lnTo>
                  <a:lnTo>
                    <a:pt x="1715347" y="1159312"/>
                  </a:lnTo>
                  <a:lnTo>
                    <a:pt x="1728778" y="1115058"/>
                  </a:lnTo>
                  <a:lnTo>
                    <a:pt x="1739918" y="1069853"/>
                  </a:lnTo>
                  <a:lnTo>
                    <a:pt x="1748699" y="1023764"/>
                  </a:lnTo>
                  <a:lnTo>
                    <a:pt x="1755055" y="976860"/>
                  </a:lnTo>
                  <a:lnTo>
                    <a:pt x="1758917" y="929207"/>
                  </a:lnTo>
                  <a:lnTo>
                    <a:pt x="1760220" y="880871"/>
                  </a:lnTo>
                  <a:lnTo>
                    <a:pt x="1758917" y="832536"/>
                  </a:lnTo>
                  <a:lnTo>
                    <a:pt x="1755055" y="784883"/>
                  </a:lnTo>
                  <a:lnTo>
                    <a:pt x="1748699" y="737979"/>
                  </a:lnTo>
                  <a:lnTo>
                    <a:pt x="1739918" y="691890"/>
                  </a:lnTo>
                  <a:lnTo>
                    <a:pt x="1728778" y="646685"/>
                  </a:lnTo>
                  <a:lnTo>
                    <a:pt x="1715347" y="602431"/>
                  </a:lnTo>
                  <a:lnTo>
                    <a:pt x="1699691" y="559193"/>
                  </a:lnTo>
                  <a:lnTo>
                    <a:pt x="1681878" y="517041"/>
                  </a:lnTo>
                  <a:lnTo>
                    <a:pt x="1661975" y="476040"/>
                  </a:lnTo>
                  <a:lnTo>
                    <a:pt x="1640049" y="436259"/>
                  </a:lnTo>
                  <a:lnTo>
                    <a:pt x="1616168" y="397763"/>
                  </a:lnTo>
                  <a:lnTo>
                    <a:pt x="1590397" y="360621"/>
                  </a:lnTo>
                  <a:lnTo>
                    <a:pt x="1562805" y="324899"/>
                  </a:lnTo>
                  <a:lnTo>
                    <a:pt x="1533459" y="290664"/>
                  </a:lnTo>
                  <a:lnTo>
                    <a:pt x="1502425" y="257984"/>
                  </a:lnTo>
                  <a:lnTo>
                    <a:pt x="1469772" y="226926"/>
                  </a:lnTo>
                  <a:lnTo>
                    <a:pt x="1435565" y="197557"/>
                  </a:lnTo>
                  <a:lnTo>
                    <a:pt x="1399873" y="169944"/>
                  </a:lnTo>
                  <a:lnTo>
                    <a:pt x="1362762" y="144154"/>
                  </a:lnTo>
                  <a:lnTo>
                    <a:pt x="1324299" y="120254"/>
                  </a:lnTo>
                  <a:lnTo>
                    <a:pt x="1284552" y="98312"/>
                  </a:lnTo>
                  <a:lnTo>
                    <a:pt x="1243588" y="78395"/>
                  </a:lnTo>
                  <a:lnTo>
                    <a:pt x="1201473" y="60569"/>
                  </a:lnTo>
                  <a:lnTo>
                    <a:pt x="1158276" y="44903"/>
                  </a:lnTo>
                  <a:lnTo>
                    <a:pt x="1114063" y="31462"/>
                  </a:lnTo>
                  <a:lnTo>
                    <a:pt x="1068901" y="20315"/>
                  </a:lnTo>
                  <a:lnTo>
                    <a:pt x="1022858" y="11527"/>
                  </a:lnTo>
                  <a:lnTo>
                    <a:pt x="976000" y="5168"/>
                  </a:lnTo>
                  <a:lnTo>
                    <a:pt x="928395" y="1303"/>
                  </a:lnTo>
                  <a:lnTo>
                    <a:pt x="880110" y="0"/>
                  </a:lnTo>
                  <a:close/>
                </a:path>
              </a:pathLst>
            </a:custGeom>
            <a:solidFill>
              <a:srgbClr val="F98C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22924" y="3387349"/>
            <a:ext cx="1198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05090" y="1550860"/>
            <a:ext cx="1626107" cy="4497324"/>
            <a:chOff x="2627376" y="1563624"/>
            <a:chExt cx="1763268" cy="4497324"/>
          </a:xfrm>
          <a:noFill/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7376" y="1563624"/>
              <a:ext cx="1763268" cy="4497324"/>
            </a:xfrm>
            <a:prstGeom prst="rect">
              <a:avLst/>
            </a:prstGeom>
            <a:grpFill/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0429" y="1582928"/>
              <a:ext cx="1682747" cy="4416691"/>
            </a:xfrm>
            <a:prstGeom prst="rect">
              <a:avLst/>
            </a:prstGeom>
            <a:noFill/>
          </p:spPr>
        </p:pic>
        <p:sp>
          <p:nvSpPr>
            <p:cNvPr id="22" name="object 22"/>
            <p:cNvSpPr/>
            <p:nvPr/>
          </p:nvSpPr>
          <p:spPr>
            <a:xfrm>
              <a:off x="3747252" y="5132619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79" h="335279">
                  <a:moveTo>
                    <a:pt x="279793" y="55668"/>
                  </a:moveTo>
                  <a:lnTo>
                    <a:pt x="274032" y="3804"/>
                  </a:lnTo>
                </a:path>
                <a:path w="335279" h="335279">
                  <a:moveTo>
                    <a:pt x="268989" y="0"/>
                  </a:moveTo>
                  <a:lnTo>
                    <a:pt x="200042" y="68957"/>
                  </a:lnTo>
                  <a:lnTo>
                    <a:pt x="204030" y="103508"/>
                  </a:lnTo>
                  <a:lnTo>
                    <a:pt x="97695" y="209819"/>
                  </a:lnTo>
                  <a:lnTo>
                    <a:pt x="90478" y="206611"/>
                  </a:lnTo>
                  <a:lnTo>
                    <a:pt x="82824" y="204088"/>
                  </a:lnTo>
                  <a:lnTo>
                    <a:pt x="74797" y="202437"/>
                  </a:lnTo>
                  <a:lnTo>
                    <a:pt x="66459" y="201846"/>
                  </a:lnTo>
                  <a:lnTo>
                    <a:pt x="40654" y="207088"/>
                  </a:lnTo>
                  <a:lnTo>
                    <a:pt x="19522" y="221364"/>
                  </a:lnTo>
                  <a:lnTo>
                    <a:pt x="5244" y="242491"/>
                  </a:lnTo>
                  <a:lnTo>
                    <a:pt x="0" y="268290"/>
                  </a:lnTo>
                  <a:lnTo>
                    <a:pt x="5244" y="294089"/>
                  </a:lnTo>
                  <a:lnTo>
                    <a:pt x="19522" y="315216"/>
                  </a:lnTo>
                  <a:lnTo>
                    <a:pt x="40654" y="329491"/>
                  </a:lnTo>
                  <a:lnTo>
                    <a:pt x="66459" y="334734"/>
                  </a:lnTo>
                  <a:lnTo>
                    <a:pt x="92264" y="329491"/>
                  </a:lnTo>
                  <a:lnTo>
                    <a:pt x="113396" y="315216"/>
                  </a:lnTo>
                  <a:lnTo>
                    <a:pt x="127674" y="294089"/>
                  </a:lnTo>
                  <a:lnTo>
                    <a:pt x="132918" y="268290"/>
                  </a:lnTo>
                  <a:lnTo>
                    <a:pt x="132430" y="260057"/>
                  </a:lnTo>
                  <a:lnTo>
                    <a:pt x="131007" y="252260"/>
                  </a:lnTo>
                  <a:lnTo>
                    <a:pt x="128713" y="244837"/>
                  </a:lnTo>
                  <a:lnTo>
                    <a:pt x="125608" y="237725"/>
                  </a:lnTo>
                  <a:lnTo>
                    <a:pt x="231942" y="131415"/>
                  </a:lnTo>
                  <a:lnTo>
                    <a:pt x="266501" y="135401"/>
                  </a:lnTo>
                  <a:lnTo>
                    <a:pt x="335067" y="66846"/>
                  </a:lnTo>
                </a:path>
                <a:path w="335279" h="335279">
                  <a:moveTo>
                    <a:pt x="330919" y="61348"/>
                  </a:moveTo>
                  <a:lnTo>
                    <a:pt x="279793" y="55668"/>
                  </a:lnTo>
                </a:path>
              </a:pathLst>
            </a:custGeom>
            <a:grpFill/>
            <a:ln w="77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416171" y="1726332"/>
            <a:ext cx="6617082" cy="9239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Project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Purpose</a:t>
            </a:r>
            <a:r>
              <a:rPr lang="en-IN" sz="2000" b="1" spc="-10" dirty="0">
                <a:latin typeface="Calibri"/>
                <a:cs typeface="Calibri"/>
              </a:rPr>
              <a:t>:</a:t>
            </a:r>
            <a:endParaRPr lang="en-IN" sz="2000" dirty="0">
              <a:latin typeface="Calibri"/>
              <a:cs typeface="Calibri"/>
            </a:endParaRPr>
          </a:p>
          <a:p>
            <a:pPr marL="12700" marR="5080">
              <a:lnSpc>
                <a:spcPts val="2200"/>
              </a:lnSpc>
              <a:spcBef>
                <a:spcPts val="285"/>
              </a:spcBef>
            </a:pPr>
            <a:r>
              <a:rPr lang="en-IN" dirty="0">
                <a:latin typeface="Calibri"/>
                <a:cs typeface="Calibri"/>
              </a:rPr>
              <a:t>Create an AI system to automatically generate and improve university course content using domain-specific data.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982595" y="3136987"/>
            <a:ext cx="7277228" cy="1283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3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Major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Phases:</a:t>
            </a:r>
            <a:endParaRPr lang="en-US" sz="2000" b="1" spc="-10" dirty="0">
              <a:latin typeface="Calibri"/>
              <a:cs typeface="Calibri"/>
            </a:endParaRPr>
          </a:p>
          <a:p>
            <a:pPr marL="298450" marR="5080" indent="-285750">
              <a:lnSpc>
                <a:spcPts val="2200"/>
              </a:lnSpc>
              <a:spcBef>
                <a:spcPts val="285"/>
              </a:spcBef>
              <a:buFont typeface="Arial" panose="020B0604020202020204" pitchFamily="34" charset="0"/>
              <a:buChar char="•"/>
            </a:pPr>
            <a:r>
              <a:rPr lang="en-IN" b="1" dirty="0">
                <a:latin typeface="Calibri"/>
                <a:cs typeface="Calibri"/>
              </a:rPr>
              <a:t>Data Collect </a:t>
            </a:r>
            <a:r>
              <a:rPr lang="en-IN" dirty="0">
                <a:latin typeface="Calibri"/>
                <a:cs typeface="Calibri"/>
              </a:rPr>
              <a:t>and clean domain-specific PDFs and data.</a:t>
            </a:r>
          </a:p>
          <a:p>
            <a:pPr marL="298450" marR="5080" indent="-285750">
              <a:lnSpc>
                <a:spcPts val="2200"/>
              </a:lnSpc>
              <a:spcBef>
                <a:spcPts val="285"/>
              </a:spcBef>
              <a:buFont typeface="Arial" panose="020B0604020202020204" pitchFamily="34" charset="0"/>
              <a:buChar char="•"/>
            </a:pPr>
            <a:r>
              <a:rPr lang="en-IN" b="1" dirty="0">
                <a:latin typeface="Calibri"/>
                <a:cs typeface="Calibri"/>
              </a:rPr>
              <a:t>Prompt Testing </a:t>
            </a:r>
            <a:r>
              <a:rPr lang="en-IN" dirty="0">
                <a:latin typeface="Calibri"/>
                <a:cs typeface="Calibri"/>
              </a:rPr>
              <a:t>Analyse how different prompts affect the model.</a:t>
            </a:r>
          </a:p>
          <a:p>
            <a:pPr marL="298450" marR="5080" indent="-285750">
              <a:lnSpc>
                <a:spcPts val="2200"/>
              </a:lnSpc>
              <a:spcBef>
                <a:spcPts val="285"/>
              </a:spcBef>
              <a:buFont typeface="Arial" panose="020B0604020202020204" pitchFamily="34" charset="0"/>
              <a:buChar char="•"/>
            </a:pPr>
            <a:r>
              <a:rPr lang="en-IN" b="1" dirty="0">
                <a:latin typeface="Calibri"/>
                <a:cs typeface="Calibri"/>
              </a:rPr>
              <a:t>Response Generation </a:t>
            </a:r>
            <a:r>
              <a:rPr lang="en-IN" dirty="0">
                <a:latin typeface="Calibri"/>
                <a:cs typeface="Calibri"/>
              </a:rPr>
              <a:t>Create and improve responses using the model.</a:t>
            </a:r>
            <a:endParaRPr lang="en-IN" sz="20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16171" y="4825830"/>
            <a:ext cx="6353556" cy="92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Project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Scope: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ts val="2300"/>
              </a:lnSpc>
              <a:spcBef>
                <a:spcPts val="50"/>
              </a:spcBef>
            </a:pPr>
            <a:r>
              <a:rPr lang="en-IN" dirty="0">
                <a:latin typeface="Calibri"/>
                <a:cs typeface="Calibri"/>
              </a:rPr>
              <a:t>Develop an AI system to generate and evaluate university course content based on domain-specific data.</a:t>
            </a:r>
          </a:p>
        </p:txBody>
      </p:sp>
      <p:pic>
        <p:nvPicPr>
          <p:cNvPr id="31" name="Graphic 30" descr="Diamond with solid fill">
            <a:extLst>
              <a:ext uri="{FF2B5EF4-FFF2-40B4-BE49-F238E27FC236}">
                <a16:creationId xmlns:a16="http://schemas.microsoft.com/office/drawing/2014/main" id="{14DD5053-4D24-6FB7-A028-61B4A1FD3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2740" y="1919780"/>
            <a:ext cx="609600" cy="609600"/>
          </a:xfrm>
          <a:prstGeom prst="rect">
            <a:avLst/>
          </a:prstGeom>
        </p:spPr>
      </p:pic>
      <p:pic>
        <p:nvPicPr>
          <p:cNvPr id="33" name="Graphic 32" descr="Brain in head with solid fill">
            <a:extLst>
              <a:ext uri="{FF2B5EF4-FFF2-40B4-BE49-F238E27FC236}">
                <a16:creationId xmlns:a16="http://schemas.microsoft.com/office/drawing/2014/main" id="{363596CE-7755-F22C-7E65-9E4CD7F68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4543" y="3334671"/>
            <a:ext cx="638829" cy="638829"/>
          </a:xfrm>
          <a:prstGeom prst="rect">
            <a:avLst/>
          </a:prstGeom>
        </p:spPr>
      </p:pic>
      <p:pic>
        <p:nvPicPr>
          <p:cNvPr id="35" name="Graphic 34" descr="Bullseye with solid fill">
            <a:extLst>
              <a:ext uri="{FF2B5EF4-FFF2-40B4-BE49-F238E27FC236}">
                <a16:creationId xmlns:a16="http://schemas.microsoft.com/office/drawing/2014/main" id="{AF2459F5-A580-2266-2381-85BDB7DC68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6363" y="4974483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03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45" dirty="0"/>
              <a:t> </a:t>
            </a:r>
            <a:r>
              <a:rPr spc="-10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0403" y="6433413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78787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839" y="1099819"/>
            <a:ext cx="11014761" cy="966931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requires a wide range of on-demand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content creation is time-consuming and resource-intensive.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03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45" dirty="0"/>
              <a:t> </a:t>
            </a:r>
            <a:r>
              <a:rPr spc="-10" dirty="0"/>
              <a:t>Understanding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0403" y="6433413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78787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9300A-8A81-DBEC-C43F-BE3C6C1FA72A}"/>
              </a:ext>
            </a:extLst>
          </p:cNvPr>
          <p:cNvSpPr txBox="1"/>
          <p:nvPr/>
        </p:nvSpPr>
        <p:spPr>
          <a:xfrm>
            <a:off x="381000" y="1123272"/>
            <a:ext cx="10709961" cy="461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Business Objective:</a:t>
            </a:r>
            <a:b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	Improve content generation efficiency and quality while minimizing the time required.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Business Constraint:</a:t>
            </a:r>
            <a:b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	Ensure content originality to avoid plagiarism.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Success Criteria: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Business Success Criteria:</a:t>
            </a:r>
            <a:b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Reduce content generation time by up to 80%.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Success Criteria:</a:t>
            </a:r>
            <a:b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Keep question duplication rate below 5%.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Economic Success Criteria:</a:t>
            </a:r>
            <a:b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Increase revenue from online courses by 15% in the first semester.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03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45" dirty="0"/>
              <a:t> </a:t>
            </a:r>
            <a:r>
              <a:rPr spc="-10" dirty="0"/>
              <a:t>Understanding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0403" y="6433413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78787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3A37F-CF31-3E28-E322-0CEB37AFB564}"/>
              </a:ext>
            </a:extLst>
          </p:cNvPr>
          <p:cNvSpPr txBox="1"/>
          <p:nvPr/>
        </p:nvSpPr>
        <p:spPr>
          <a:xfrm>
            <a:off x="202793" y="1143000"/>
            <a:ext cx="115320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AI-Driven Course Content Generation</a:t>
            </a:r>
          </a:p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A Retrieval-Augmented Generation (RAG) system leveraging advanced AI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Key models: Gemini-1.5-Pro , Gemini-1.5-Flash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Over various prompt techniques used for optimized content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2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696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CRISP-</a:t>
            </a:r>
            <a:r>
              <a:rPr lang="en-US" spc="-10" dirty="0"/>
              <a:t>DM</a:t>
            </a:r>
            <a:r>
              <a:rPr dirty="0"/>
              <a:t>(Q)</a:t>
            </a:r>
            <a:r>
              <a:rPr spc="20" dirty="0"/>
              <a:t> </a:t>
            </a:r>
            <a:r>
              <a:rPr spc="-10" dirty="0"/>
              <a:t>Methodology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800" y="923453"/>
            <a:ext cx="11420958" cy="55630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This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project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involve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6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phases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CRISP-ML(Q)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methodology: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b="1" dirty="0">
                <a:latin typeface="Calibri"/>
                <a:cs typeface="Calibri"/>
              </a:rPr>
              <a:t>Business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Data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Understanding:</a:t>
            </a:r>
            <a:endParaRPr sz="18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The goal is to develop a Retrieval-Augmented Generation (RAG) system using advanced AI latest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The system integrates over various prompt techniques to enhance content accuracy and relevance.</a:t>
            </a: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b="1" dirty="0">
                <a:latin typeface="Calibri"/>
                <a:cs typeface="Calibri"/>
              </a:rPr>
              <a:t>Data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Preparation:</a:t>
            </a:r>
            <a:endParaRPr sz="18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Gather domain-specific academic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Clean and label the data for AI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Ensure datasets are diverse and representative, covering all course topics.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Provide an option for students to upload their course PDFs and retrieve relevant information from them.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endParaRPr lang="en-US" sz="18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Model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Building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 </a:t>
            </a:r>
            <a:r>
              <a:rPr sz="1800" b="1" spc="-10" dirty="0">
                <a:latin typeface="Calibri"/>
                <a:cs typeface="Calibri"/>
              </a:rPr>
              <a:t>Tuning:</a:t>
            </a:r>
            <a:endParaRPr sz="1800" dirty="0">
              <a:latin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99085" algn="l"/>
              </a:tabLst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Utilize the latest Gemini API models (Gemini-1.5 Pro and Flash) for content generation.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99085" algn="l"/>
              </a:tabLst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Fine-tune model parameters by optimizing various prompt techniques to improve system performance.</a:t>
            </a: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endParaRPr lang="en-IN" sz="1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800" b="1" spc="-10" dirty="0">
                <a:latin typeface="Calibri"/>
                <a:cs typeface="Calibri"/>
              </a:rPr>
              <a:t>Evaluation:</a:t>
            </a:r>
            <a:endParaRPr sz="18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99085" algn="l"/>
              </a:tabLst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Segment course content based on topic and difficulty.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99085" algn="l"/>
              </a:tabLst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Apply instructional design principles to guide AI model training.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299085" algn="l"/>
              </a:tabLst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Incorporate strategies like spaced repetition and interactive quizzes for effective learning outcomes.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696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CRISP-</a:t>
            </a:r>
            <a:r>
              <a:rPr dirty="0"/>
              <a:t>ML(Q)</a:t>
            </a:r>
            <a:r>
              <a:rPr spc="20" dirty="0"/>
              <a:t> </a:t>
            </a:r>
            <a:r>
              <a:rPr spc="-10" dirty="0"/>
              <a:t>Methodology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800" y="1106551"/>
            <a:ext cx="11658600" cy="41806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Model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Deployment:</a:t>
            </a:r>
            <a:endParaRPr lang="en-US" sz="1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b="1" spc="-10" dirty="0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Deploy the model using a user-friendly interface, like Streamlit, for seamless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Establish a robust feedback loop that continuously collects user inputs for model refinement.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Implement automated retraining processes that leverage real-time user interaction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Ensure the system is adaptable to curriculum updates and evolving educational needs, maintaining content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Implement automated retraining using user interaction data.</a:t>
            </a:r>
          </a:p>
          <a:p>
            <a:endParaRPr lang="en-IN" sz="1800" dirty="0">
              <a:solidFill>
                <a:srgbClr val="BBBBBB"/>
              </a:solidFill>
              <a:latin typeface="Menlo" panose="020B0609030804020204" pitchFamily="49" charset="0"/>
              <a:cs typeface="Calibri"/>
            </a:endParaRPr>
          </a:p>
          <a:p>
            <a:r>
              <a:rPr sz="1800" b="1" dirty="0">
                <a:latin typeface="Calibri"/>
                <a:cs typeface="Calibri"/>
              </a:rPr>
              <a:t>Monitoring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Maintenance:</a:t>
            </a:r>
            <a:endParaRPr lang="en-US" sz="1800" b="1" spc="-10" dirty="0">
              <a:latin typeface="Calibri"/>
              <a:cs typeface="Calibri"/>
            </a:endParaRPr>
          </a:p>
          <a:p>
            <a:endParaRPr sz="1800" dirty="0">
              <a:latin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Continuously monitor system performance and user engagement metrics to identify areas for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Regularly update the model to incorporate new content, optimizing the relevance of generated material.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Maintain alignment with institutional goals by integrating feedback from both instructors and students.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917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0"/>
              </a:spcBef>
            </a:pPr>
            <a:r>
              <a:rPr dirty="0"/>
              <a:t>Technical</a:t>
            </a:r>
            <a:r>
              <a:rPr spc="-70" dirty="0"/>
              <a:t> </a:t>
            </a:r>
            <a:r>
              <a:rPr spc="-10" dirty="0"/>
              <a:t>Stacks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xfrm>
            <a:off x="539292" y="1354328"/>
            <a:ext cx="3110865" cy="2800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Programming</a:t>
            </a:r>
            <a:r>
              <a:rPr spc="-70" dirty="0"/>
              <a:t> </a:t>
            </a:r>
            <a:r>
              <a:rPr spc="-10" dirty="0"/>
              <a:t>Languages:</a:t>
            </a: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b="0" spc="-10" dirty="0">
                <a:latin typeface="Calibri"/>
                <a:cs typeface="Calibri"/>
              </a:rPr>
              <a:t>Python</a:t>
            </a: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lang="en-US" spc="-10" dirty="0"/>
              <a:t>Api Models</a:t>
            </a:r>
            <a:r>
              <a:rPr spc="-10" dirty="0"/>
              <a:t>:</a:t>
            </a: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lang="en-US" b="0" spc="-10" dirty="0"/>
              <a:t>Gemin-1.5-pro</a:t>
            </a: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lang="en-US" b="0" spc="-10" dirty="0">
                <a:latin typeface="Calibri"/>
                <a:cs typeface="Calibri"/>
              </a:rPr>
              <a:t>Gemini-1.5-flash</a:t>
            </a: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endParaRPr lang="en-US" b="0" spc="-1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b="1" spc="-10" dirty="0">
                <a:latin typeface="Calibri"/>
                <a:cs typeface="Calibri"/>
              </a:rPr>
              <a:t>Optimization:</a:t>
            </a:r>
            <a:endParaRPr lang="en-IN" sz="1800" dirty="0">
              <a:latin typeface="Calibri"/>
              <a:cs typeface="Calibri"/>
            </a:endParaRPr>
          </a:p>
          <a:p>
            <a:pPr marL="299085" indent="-286385">
              <a:buFont typeface="Arial MT"/>
              <a:buChar char="•"/>
              <a:tabLst>
                <a:tab pos="299085" algn="l"/>
              </a:tabLst>
            </a:pPr>
            <a:r>
              <a:rPr lang="en-IN" b="0" spc="-10" dirty="0"/>
              <a:t>Prompt Techniques</a:t>
            </a: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endParaRPr lang="en-US" b="0"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6175628" y="1332357"/>
            <a:ext cx="47307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b="1" dirty="0">
                <a:latin typeface="Calibri"/>
                <a:cs typeface="Calibri"/>
              </a:rPr>
              <a:t>Database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(for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Data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Storage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Retrieval):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5628" y="1651140"/>
            <a:ext cx="186372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dirty="0">
                <a:latin typeface="Calibri"/>
                <a:cs typeface="Calibri"/>
              </a:rPr>
              <a:t>Vector DB</a:t>
            </a:r>
          </a:p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sz="1800" dirty="0">
                <a:latin typeface="Calibri"/>
                <a:cs typeface="Calibri"/>
              </a:rPr>
              <a:t>Local directory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2435" y="2444848"/>
            <a:ext cx="414527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Notebooks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Development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Environment:</a:t>
            </a:r>
            <a:endParaRPr sz="18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lang="en-US" sz="1800" dirty="0">
                <a:latin typeface="Calibri"/>
                <a:cs typeface="Calibri"/>
              </a:rPr>
              <a:t>Google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Collab</a:t>
            </a:r>
            <a:endParaRPr sz="18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Visual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Studio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0B335-DCB3-3C64-2C5C-E10782743F32}"/>
              </a:ext>
            </a:extLst>
          </p:cNvPr>
          <p:cNvSpPr txBox="1"/>
          <p:nvPr/>
        </p:nvSpPr>
        <p:spPr>
          <a:xfrm>
            <a:off x="6038693" y="3358607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Calibri"/>
                <a:cs typeface="Calibri"/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libri"/>
                <a:cs typeface="Calibri"/>
              </a:rPr>
              <a:t> </a:t>
            </a:r>
            <a:r>
              <a:rPr lang="en-IN" dirty="0">
                <a:latin typeface="Calibri"/>
                <a:cs typeface="Calibri"/>
              </a:rPr>
              <a:t>Streamlit for user interface and interaction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1283</Words>
  <Application>Microsoft Macintosh PowerPoint</Application>
  <PresentationFormat>Widescreen</PresentationFormat>
  <Paragraphs>184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Arial MT</vt:lpstr>
      <vt:lpstr>Calibri</vt:lpstr>
      <vt:lpstr>Menlo</vt:lpstr>
      <vt:lpstr>Times New Roman</vt:lpstr>
      <vt:lpstr>Office Theme</vt:lpstr>
      <vt:lpstr>AI-Enhanced RAG System for Automated University Course Content Generation</vt:lpstr>
      <vt:lpstr>Contents</vt:lpstr>
      <vt:lpstr>Project Overview and Scope</vt:lpstr>
      <vt:lpstr>Business Problem</vt:lpstr>
      <vt:lpstr>Business Understanding</vt:lpstr>
      <vt:lpstr>Business Understanding</vt:lpstr>
      <vt:lpstr>CRISP-DM(Q) Methodology</vt:lpstr>
      <vt:lpstr>CRISP-ML(Q) Methodology</vt:lpstr>
      <vt:lpstr>Technical Stacks</vt:lpstr>
      <vt:lpstr>Project Architecture</vt:lpstr>
      <vt:lpstr>PowerPoint Presentation</vt:lpstr>
      <vt:lpstr>Model Building</vt:lpstr>
      <vt:lpstr>Model Building</vt:lpstr>
      <vt:lpstr>Prompt Templates (Techniques)</vt:lpstr>
      <vt:lpstr>Prompt Techniques Response Estimation</vt:lpstr>
      <vt:lpstr>Model Response Accuracy</vt:lpstr>
      <vt:lpstr>Model Deployment - Strategy</vt:lpstr>
      <vt:lpstr>Deployment Showcase</vt:lpstr>
      <vt:lpstr>Challenges</vt:lpstr>
      <vt:lpstr>Future Scopes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BARTHWAL</dc:creator>
  <cp:lastModifiedBy>Ch. Pavan Kumar</cp:lastModifiedBy>
  <cp:revision>5</cp:revision>
  <dcterms:created xsi:type="dcterms:W3CDTF">2024-08-15T07:20:08Z</dcterms:created>
  <dcterms:modified xsi:type="dcterms:W3CDTF">2024-08-15T14:59:41Z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2023-12-28T00:00:00Z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2024-08-15T00:00:00Z</vt:filetime>
  </property>
  <property fmtid="{D5CDD505-2E9C-101B-9397-08002B2CF9AE}" pid="5" name="Producer">
    <vt:lpwstr>Microsoft® PowerPoint® 2019</vt:lpwstr>
  </property>
</Properties>
</file>